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57" r:id="rId3"/>
    <p:sldId id="268" r:id="rId4"/>
    <p:sldId id="274" r:id="rId5"/>
    <p:sldId id="275" r:id="rId6"/>
    <p:sldId id="278" r:id="rId7"/>
    <p:sldId id="269" r:id="rId8"/>
    <p:sldId id="279" r:id="rId9"/>
    <p:sldId id="267" r:id="rId10"/>
    <p:sldId id="271" r:id="rId11"/>
    <p:sldId id="261" r:id="rId12"/>
    <p:sldId id="263" r:id="rId13"/>
    <p:sldId id="272" r:id="rId14"/>
    <p:sldId id="270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>
      <p:cViewPr varScale="1">
        <p:scale>
          <a:sx n="114" d="100"/>
          <a:sy n="114" d="100"/>
        </p:scale>
        <p:origin x="1592" y="1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7148-AF2C-43F9-8CE0-AC2764AFCE5A}" type="datetimeFigureOut">
              <a:rPr lang="en-US" smtClean="0"/>
              <a:pPr/>
              <a:t>4/22/20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8AE5-FB3B-42B3-97B0-A93261D0D0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7148-AF2C-43F9-8CE0-AC2764AFCE5A}" type="datetimeFigureOut">
              <a:rPr lang="en-US" smtClean="0"/>
              <a:pPr/>
              <a:t>4/22/20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8AE5-FB3B-42B3-97B0-A93261D0D0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7148-AF2C-43F9-8CE0-AC2764AFCE5A}" type="datetimeFigureOut">
              <a:rPr lang="en-US" smtClean="0"/>
              <a:pPr/>
              <a:t>4/22/20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8AE5-FB3B-42B3-97B0-A93261D0D0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7148-AF2C-43F9-8CE0-AC2764AFCE5A}" type="datetimeFigureOut">
              <a:rPr lang="en-US" smtClean="0"/>
              <a:pPr/>
              <a:t>4/22/20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8AE5-FB3B-42B3-97B0-A93261D0D0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7148-AF2C-43F9-8CE0-AC2764AFCE5A}" type="datetimeFigureOut">
              <a:rPr lang="en-US" smtClean="0"/>
              <a:pPr/>
              <a:t>4/22/20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8AE5-FB3B-42B3-97B0-A93261D0D0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7148-AF2C-43F9-8CE0-AC2764AFCE5A}" type="datetimeFigureOut">
              <a:rPr lang="en-US" smtClean="0"/>
              <a:pPr/>
              <a:t>4/22/20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8AE5-FB3B-42B3-97B0-A93261D0D0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7148-AF2C-43F9-8CE0-AC2764AFCE5A}" type="datetimeFigureOut">
              <a:rPr lang="en-US" smtClean="0"/>
              <a:pPr/>
              <a:t>4/22/20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8AE5-FB3B-42B3-97B0-A93261D0D0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7148-AF2C-43F9-8CE0-AC2764AFCE5A}" type="datetimeFigureOut">
              <a:rPr lang="en-US" smtClean="0"/>
              <a:pPr/>
              <a:t>4/22/20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8AE5-FB3B-42B3-97B0-A93261D0D0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7148-AF2C-43F9-8CE0-AC2764AFCE5A}" type="datetimeFigureOut">
              <a:rPr lang="en-US" smtClean="0"/>
              <a:pPr/>
              <a:t>4/22/20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8AE5-FB3B-42B3-97B0-A93261D0D0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27148-AF2C-43F9-8CE0-AC2764AFCE5A}" type="datetimeFigureOut">
              <a:rPr lang="en-US" smtClean="0"/>
              <a:pPr/>
              <a:t>4/22/20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8AE5-FB3B-42B3-97B0-A93261D0D0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127148-AF2C-43F9-8CE0-AC2764AFCE5A}" type="datetimeFigureOut">
              <a:rPr lang="en-US" smtClean="0"/>
              <a:pPr/>
              <a:t>4/22/20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C2A8AE5-FB3B-42B3-97B0-A93261D0D0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127148-AF2C-43F9-8CE0-AC2764AFCE5A}" type="datetimeFigureOut">
              <a:rPr lang="en-US" smtClean="0"/>
              <a:pPr/>
              <a:t>4/22/20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C2A8AE5-FB3B-42B3-97B0-A93261D0D0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://mentalfloss.com/article/55442/12-common-dreams-and-what-they-supposedly-mea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YVcjFhpsHc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manmetrics.com/cgi-win/jtypes2.asp" TargetMode="External"/><Relationship Id="rId7" Type="http://schemas.openxmlformats.org/officeDocument/2006/relationships/image" Target="../media/image16.png"/><Relationship Id="rId2" Type="http://schemas.openxmlformats.org/officeDocument/2006/relationships/hyperlink" Target="https://www.123test.com/jung-personality-tes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g"/><Relationship Id="rId4" Type="http://schemas.openxmlformats.org/officeDocument/2006/relationships/hyperlink" Target="http://www.proprofs.com/quiz-school/story.php?title=know-your-brand-types_1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psychologistworld.com/tests/jung-archetype-quiz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12soJiCPcc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ZN47s0mPfR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Carl Gustav Jung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16</a:t>
            </a:r>
          </a:p>
        </p:txBody>
      </p:sp>
      <p:pic>
        <p:nvPicPr>
          <p:cNvPr id="4" name="Picture 3" descr="ju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7901" y="1981200"/>
            <a:ext cx="357051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51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Dream symbols… and their  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http://mentalfloss.com/article/55442/12-common-dreams-and-what-they-supposedly-mean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652" y="3505200"/>
            <a:ext cx="5543802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57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Jung’s vocabulary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1. </a:t>
            </a:r>
            <a:r>
              <a:rPr lang="en-US" sz="2800" b="1" u="sng" dirty="0"/>
              <a:t>Psychosis</a:t>
            </a:r>
            <a:r>
              <a:rPr lang="en-US" sz="2800" b="1" dirty="0"/>
              <a:t>:</a:t>
            </a:r>
          </a:p>
          <a:p>
            <a:pPr>
              <a:buNone/>
            </a:pPr>
            <a:r>
              <a:rPr lang="en-US" sz="2800" dirty="0">
                <a:solidFill>
                  <a:srgbClr val="FF0000"/>
                </a:solidFill>
              </a:rPr>
              <a:t>     loss of contact with reality, usually including false beliefs about what is taking place or who one is (delusions) – comes from lack of </a:t>
            </a:r>
            <a:r>
              <a:rPr lang="en-US" sz="2800" i="1" dirty="0">
                <a:solidFill>
                  <a:srgbClr val="FF0000"/>
                </a:solidFill>
              </a:rPr>
              <a:t>individuation</a:t>
            </a:r>
            <a:endParaRPr lang="en-US" i="1" dirty="0"/>
          </a:p>
          <a:p>
            <a:pPr eaLnBrk="1" hangingPunct="1"/>
            <a:r>
              <a:rPr lang="en-US" sz="2800" b="1" dirty="0"/>
              <a:t>2. </a:t>
            </a:r>
            <a:r>
              <a:rPr lang="en-US" sz="2800" b="1" u="sng" dirty="0"/>
              <a:t>Mandala: </a:t>
            </a:r>
          </a:p>
          <a:p>
            <a:pPr marL="118872" indent="0" eaLnBrk="1" hangingPunct="1">
              <a:buNone/>
            </a:pPr>
            <a:r>
              <a:rPr lang="en-US" sz="2800" b="1" dirty="0">
                <a:solidFill>
                  <a:srgbClr val="FF0000"/>
                </a:solidFill>
              </a:rPr>
              <a:t>         </a:t>
            </a:r>
            <a:r>
              <a:rPr lang="en-US" sz="2800" dirty="0">
                <a:solidFill>
                  <a:srgbClr val="FF0000"/>
                </a:solidFill>
              </a:rPr>
              <a:t>symbolic figures of life and wholeness; place in 	the universe</a:t>
            </a:r>
          </a:p>
          <a:p>
            <a:pPr marL="118872" indent="0">
              <a:buNone/>
            </a:pPr>
            <a:r>
              <a:rPr lang="en-US" sz="2800" b="1" dirty="0">
                <a:hlinkClick r:id="rId3"/>
              </a:rPr>
              <a:t>https://www.youtube.com/watch?v=IYVcjFhpsHc</a:t>
            </a:r>
            <a:endParaRPr lang="en-US" sz="2800" b="1" dirty="0"/>
          </a:p>
          <a:p>
            <a:pPr marL="118872" indent="0">
              <a:buNone/>
            </a:pPr>
            <a:endParaRPr lang="en-US" sz="2800" b="1" dirty="0"/>
          </a:p>
          <a:p>
            <a:pPr eaLnBrk="1" hangingPunct="1"/>
            <a:r>
              <a:rPr lang="en-US" sz="2800" b="1" dirty="0"/>
              <a:t>3. </a:t>
            </a:r>
            <a:r>
              <a:rPr lang="en-US" sz="2800" b="1" u="sng" dirty="0"/>
              <a:t>Psychic powers</a:t>
            </a:r>
            <a:r>
              <a:rPr lang="en-US" sz="2800" u="sng" dirty="0"/>
              <a:t> 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(ESP)</a:t>
            </a:r>
          </a:p>
        </p:txBody>
      </p:sp>
      <p:pic>
        <p:nvPicPr>
          <p:cNvPr id="4" name="Picture 3" descr="mandal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4495800"/>
            <a:ext cx="3781646" cy="2083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Jung’s concerns w/ society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51816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118872" indent="0" eaLnBrk="1" hangingPunct="1">
              <a:lnSpc>
                <a:spcPct val="90000"/>
              </a:lnSpc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118872" indent="0" eaLnBrk="1" hangingPunct="1">
              <a:lnSpc>
                <a:spcPct val="90000"/>
              </a:lnSpc>
              <a:buNone/>
            </a:pPr>
            <a:r>
              <a:rPr lang="en-US" dirty="0"/>
              <a:t>1. </a:t>
            </a:r>
            <a:r>
              <a:rPr lang="en-US" b="1" dirty="0"/>
              <a:t>Western culture </a:t>
            </a:r>
            <a:r>
              <a:rPr lang="en-US" dirty="0"/>
              <a:t>emphasizes power &amp; materialism – neglects spirituality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FF0000"/>
                </a:solidFill>
              </a:rPr>
              <a:t>*** result = psychosis</a:t>
            </a:r>
          </a:p>
          <a:p>
            <a:pPr marL="118872" indent="0" eaLnBrk="1" hangingPunct="1">
              <a:lnSpc>
                <a:spcPct val="90000"/>
              </a:lnSpc>
              <a:buNone/>
            </a:pPr>
            <a:r>
              <a:rPr lang="en-US" dirty="0"/>
              <a:t>2. </a:t>
            </a:r>
            <a:r>
              <a:rPr lang="en-US" b="1" dirty="0"/>
              <a:t>Society </a:t>
            </a:r>
            <a:r>
              <a:rPr lang="en-US" dirty="0"/>
              <a:t>often encourages us to perform certain social roles based on gender, age, etc. -- the result may be to project </a:t>
            </a:r>
            <a:r>
              <a:rPr lang="en-US" i="1" dirty="0">
                <a:solidFill>
                  <a:srgbClr val="FF0000"/>
                </a:solidFill>
              </a:rPr>
              <a:t>negative</a:t>
            </a:r>
            <a:r>
              <a:rPr lang="en-US" dirty="0"/>
              <a:t> and/or shadow sides onto others, and to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u="sng" dirty="0"/>
              <a:t> find inner wholeness</a:t>
            </a:r>
          </a:p>
          <a:p>
            <a:pPr marL="118872" indent="0">
              <a:lnSpc>
                <a:spcPct val="90000"/>
              </a:lnSpc>
              <a:buNone/>
            </a:pPr>
            <a:r>
              <a:rPr lang="en-US" dirty="0"/>
              <a:t>3. </a:t>
            </a:r>
            <a:r>
              <a:rPr lang="en-US" b="1" dirty="0"/>
              <a:t>Individuation </a:t>
            </a:r>
            <a:r>
              <a:rPr lang="en-US" dirty="0"/>
              <a:t>can be lost in the </a:t>
            </a:r>
            <a:r>
              <a:rPr lang="en-US" b="1" dirty="0"/>
              <a:t>socialization</a:t>
            </a:r>
            <a:r>
              <a:rPr lang="en-US" dirty="0"/>
              <a:t> process</a:t>
            </a:r>
          </a:p>
          <a:p>
            <a:pPr marL="118872" indent="0">
              <a:lnSpc>
                <a:spcPct val="90000"/>
              </a:lnSpc>
              <a:buNone/>
            </a:pPr>
            <a:r>
              <a:rPr lang="en-US" dirty="0"/>
              <a:t>   (</a:t>
            </a:r>
            <a:r>
              <a:rPr lang="en-US" b="1" i="1" dirty="0">
                <a:solidFill>
                  <a:srgbClr val="FFC000"/>
                </a:solidFill>
              </a:rPr>
              <a:t>what other theorist does this sound like?)</a:t>
            </a:r>
          </a:p>
          <a:p>
            <a:pPr marL="118872" indent="0">
              <a:lnSpc>
                <a:spcPct val="90000"/>
              </a:lnSpc>
              <a:buNone/>
            </a:pPr>
            <a:r>
              <a:rPr lang="en-US" b="1" dirty="0"/>
              <a:t>Q. Formula for personal change? </a:t>
            </a:r>
          </a:p>
          <a:p>
            <a:pPr marL="118872" indent="0">
              <a:lnSpc>
                <a:spcPct val="9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A. Work to achieve individuation by tapping into our unconscious and by blending elements of our personality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Jung’s concerns with society</a:t>
            </a:r>
          </a:p>
        </p:txBody>
      </p:sp>
      <p:pic>
        <p:nvPicPr>
          <p:cNvPr id="4" name="Content Placeholder 3" descr="socializ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600200"/>
            <a:ext cx="5257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701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Extras: Popular application of Jung’s personality theory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b="1" dirty="0"/>
              <a:t>1. </a:t>
            </a:r>
            <a:r>
              <a:rPr lang="en-US" b="1" u="sng" dirty="0"/>
              <a:t>Personality tests</a:t>
            </a:r>
            <a:r>
              <a:rPr lang="en-US" dirty="0"/>
              <a:t>: Myers Briggs</a:t>
            </a:r>
          </a:p>
          <a:p>
            <a:pPr marL="118872" indent="0">
              <a:buNone/>
            </a:pPr>
            <a:r>
              <a:rPr lang="en-US" dirty="0"/>
              <a:t>Test yours..</a:t>
            </a:r>
          </a:p>
          <a:p>
            <a:pPr>
              <a:buNone/>
            </a:pPr>
            <a:r>
              <a:rPr lang="en-US" sz="1900" dirty="0">
                <a:hlinkClick r:id="rId2"/>
              </a:rPr>
              <a:t>https://www.123test.com/jung-personality-test/</a:t>
            </a:r>
            <a:endParaRPr lang="en-US" sz="1900" dirty="0"/>
          </a:p>
          <a:p>
            <a:pPr>
              <a:buNone/>
            </a:pPr>
            <a:endParaRPr lang="en-US" sz="1900" dirty="0">
              <a:hlinkClick r:id="rId3"/>
            </a:endParaRPr>
          </a:p>
          <a:p>
            <a:pPr>
              <a:buNone/>
            </a:pPr>
            <a:r>
              <a:rPr lang="en-US" sz="1900" dirty="0">
                <a:hlinkClick r:id="rId3"/>
              </a:rPr>
              <a:t>http://www.humanmetrics.com/cgi-win/jtypes2.asp</a:t>
            </a:r>
            <a:endParaRPr lang="en-US" sz="4000" b="1" dirty="0">
              <a:hlinkClick r:id="rId4"/>
            </a:endParaRPr>
          </a:p>
          <a:p>
            <a:pPr marL="118872" indent="0">
              <a:buNone/>
            </a:pPr>
            <a:r>
              <a:rPr lang="en-US" sz="4000" b="1" dirty="0">
                <a:hlinkClick r:id="rId4"/>
              </a:rPr>
              <a:t>2. </a:t>
            </a:r>
            <a:r>
              <a:rPr lang="en-US" sz="3500" b="1" u="sng" dirty="0">
                <a:hlinkClick r:id="rId4"/>
              </a:rPr>
              <a:t>Branding</a:t>
            </a:r>
            <a:r>
              <a:rPr lang="en-US" sz="4000" b="1" dirty="0">
                <a:hlinkClick r:id="rId4"/>
              </a:rPr>
              <a:t>:</a:t>
            </a:r>
          </a:p>
          <a:p>
            <a:pPr marL="118872" indent="0">
              <a:buNone/>
            </a:pPr>
            <a:r>
              <a:rPr lang="en-US" sz="1800" dirty="0">
                <a:hlinkClick r:id="rId4"/>
              </a:rPr>
              <a:t>http://www.proprofs.com/quiz-school/story.php?title=know-your-brand-types_1</a:t>
            </a:r>
            <a:endParaRPr lang="en-US" sz="1800" dirty="0"/>
          </a:p>
          <a:p>
            <a:pPr marL="118872" indent="0">
              <a:buNone/>
            </a:pPr>
            <a:endParaRPr lang="en-US" sz="2200" dirty="0"/>
          </a:p>
          <a:p>
            <a:pPr marL="118872" indent="0">
              <a:buNone/>
            </a:pPr>
            <a:r>
              <a:rPr lang="en-US" b="1" dirty="0"/>
              <a:t>3. </a:t>
            </a:r>
            <a:r>
              <a:rPr lang="en-US" b="1" u="sng" dirty="0"/>
              <a:t>Self-help books</a:t>
            </a:r>
            <a:r>
              <a:rPr lang="en-US" b="1" dirty="0"/>
              <a:t>…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786745"/>
            <a:ext cx="2353584" cy="20712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4556" y="4227689"/>
            <a:ext cx="2438400" cy="205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92185" y="1588910"/>
            <a:ext cx="2599416" cy="2257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Inspirational quote…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sz="4800" dirty="0">
                <a:latin typeface="Blackadder ITC" panose="04020505051007020D02" pitchFamily="82" charset="0"/>
              </a:rPr>
              <a:t>“Who looks outside, dreams; who looks inside awakes.”       C. G. Jung</a:t>
            </a:r>
          </a:p>
        </p:txBody>
      </p:sp>
    </p:spTree>
    <p:extLst>
      <p:ext uri="{BB962C8B-B14F-4D97-AF65-F5344CB8AC3E}">
        <p14:creationId xmlns:p14="http://schemas.microsoft.com/office/powerpoint/2010/main" val="78733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Jung’s theory of personality development: an overview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8392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Neo-Freudian theory (</a:t>
            </a:r>
            <a:r>
              <a:rPr lang="en-US" sz="2800" dirty="0">
                <a:solidFill>
                  <a:srgbClr val="FF0000"/>
                </a:solidFill>
              </a:rPr>
              <a:t>contemporary of  ??????)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Social-emotional focus (similar to Erikson v. the psychosexual focus of Freud)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Key stage of life = </a:t>
            </a:r>
            <a:r>
              <a:rPr lang="en-US" sz="2800" u="sng" dirty="0">
                <a:solidFill>
                  <a:srgbClr val="FFC000"/>
                </a:solidFill>
              </a:rPr>
              <a:t>adulthood (midlife) </a:t>
            </a:r>
            <a:r>
              <a:rPr lang="en-US" sz="2800" dirty="0"/>
              <a:t>v. Erikson’s focus on adolescence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Idea of </a:t>
            </a:r>
            <a:r>
              <a:rPr lang="en-US" sz="2800" i="1" dirty="0">
                <a:solidFill>
                  <a:srgbClr val="FF0000"/>
                </a:solidFill>
              </a:rPr>
              <a:t>determinism</a:t>
            </a:r>
            <a:r>
              <a:rPr lang="en-US" sz="2800" i="1" dirty="0"/>
              <a:t> </a:t>
            </a:r>
            <a:r>
              <a:rPr lang="en-US" sz="2800" dirty="0"/>
              <a:t>present in Jung’s theory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Personality theory speaks to the </a:t>
            </a:r>
            <a:r>
              <a:rPr lang="en-US" sz="2800" b="1" dirty="0">
                <a:solidFill>
                  <a:srgbClr val="FF0000"/>
                </a:solidFill>
              </a:rPr>
              <a:t>“I”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(so reinforces Western, individualistic notions)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1" y="4495800"/>
            <a:ext cx="2952238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Stages of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/>
              <a:t>1. Birth – 40 years (external development; </a:t>
            </a:r>
            <a:r>
              <a:rPr lang="en-US" b="1" dirty="0">
                <a:solidFill>
                  <a:srgbClr val="FF0000"/>
                </a:solidFill>
              </a:rPr>
              <a:t>our ‘mask’)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5426" y="1773936"/>
            <a:ext cx="4001373" cy="4623816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/>
              <a:t>2. 40 + (internal development; focus on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our ‘shadow’)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Don’t hold on to past accomplishments</a:t>
            </a:r>
          </a:p>
          <a:p>
            <a:pPr marL="118872" indent="0">
              <a:buNone/>
            </a:pPr>
            <a:r>
              <a:rPr lang="en-US" dirty="0"/>
              <a:t>Q. Midlife Crisis??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(NO)</a:t>
            </a:r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5" name="Picture 4" descr="midlif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01137" y="4548103"/>
            <a:ext cx="2785662" cy="1690638"/>
          </a:xfrm>
          <a:prstGeom prst="rect">
            <a:avLst/>
          </a:prstGeom>
        </p:spPr>
      </p:pic>
      <p:pic>
        <p:nvPicPr>
          <p:cNvPr id="6" name="Picture 5" descr="young adul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327585"/>
            <a:ext cx="3702154" cy="24636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Personality components: our psyche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4580803" cy="4901042"/>
          </a:xfrm>
        </p:spPr>
      </p:pic>
      <p:sp>
        <p:nvSpPr>
          <p:cNvPr id="5" name="TextBox 4"/>
          <p:cNvSpPr txBox="1"/>
          <p:nvPr/>
        </p:nvSpPr>
        <p:spPr>
          <a:xfrm>
            <a:off x="5659581" y="1416643"/>
            <a:ext cx="335280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Ego</a:t>
            </a:r>
            <a:r>
              <a:rPr lang="en-US" dirty="0"/>
              <a:t>: conscious awareness of self and world</a:t>
            </a:r>
          </a:p>
          <a:p>
            <a:r>
              <a:rPr lang="en-US" b="1" dirty="0"/>
              <a:t>Persona</a:t>
            </a:r>
            <a:r>
              <a:rPr lang="en-US" dirty="0"/>
              <a:t>: ego’s mask (“our image”</a:t>
            </a:r>
          </a:p>
          <a:p>
            <a:r>
              <a:rPr lang="en-US" b="1" dirty="0"/>
              <a:t>The Shadow</a:t>
            </a:r>
            <a:r>
              <a:rPr lang="en-US" dirty="0"/>
              <a:t>: things we keep hidden (often negative, or perceived negatively by society) --part of our polarities like our </a:t>
            </a:r>
          </a:p>
          <a:p>
            <a:r>
              <a:rPr lang="en-US" b="1" dirty="0"/>
              <a:t>Anima-Animus</a:t>
            </a:r>
            <a:r>
              <a:rPr lang="en-US" dirty="0"/>
              <a:t>: feminine and masculine attributes</a:t>
            </a:r>
          </a:p>
          <a:p>
            <a:r>
              <a:rPr lang="en-US" sz="2000" b="1" u="sng" dirty="0"/>
              <a:t>Self</a:t>
            </a:r>
            <a:r>
              <a:rPr lang="en-US" sz="2000" dirty="0"/>
              <a:t>:</a:t>
            </a:r>
            <a:r>
              <a:rPr lang="en-US" dirty="0"/>
              <a:t> who we are. The </a:t>
            </a:r>
            <a:r>
              <a:rPr lang="en-US" i="1" dirty="0"/>
              <a:t>self</a:t>
            </a:r>
            <a:r>
              <a:rPr lang="en-US" dirty="0"/>
              <a:t> gives us our inner urge to balance our various parts and to bring wholeness to our </a:t>
            </a:r>
            <a:r>
              <a:rPr lang="en-US" i="1" dirty="0"/>
              <a:t>self and meaning to our life.</a:t>
            </a:r>
          </a:p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*psyche: sum total of our conscious and unconscious personality   </a:t>
            </a:r>
          </a:p>
          <a:p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>
            <a:off x="8555182" y="3505200"/>
            <a:ext cx="457200" cy="228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5562600" y="2057400"/>
            <a:ext cx="152400" cy="76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6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 components,cont.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/>
              <a:t>Personal unconscious</a:t>
            </a:r>
            <a:r>
              <a:rPr lang="en-US" i="1" dirty="0"/>
              <a:t>: unique to the individual --feelings we have repressed in our lives (the shadow resides here, as may our anima or animus)</a:t>
            </a:r>
          </a:p>
          <a:p>
            <a:r>
              <a:rPr lang="en-US" b="1" i="1" dirty="0"/>
              <a:t>Collective unconscious</a:t>
            </a:r>
            <a:r>
              <a:rPr lang="en-US" i="1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innate energy we share with all other humans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Exists at deepest level of psyche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/>
              <a:t>The collective unconscious gives us our 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archetypes</a:t>
            </a:r>
            <a:r>
              <a:rPr lang="en-US" i="1" dirty="0"/>
              <a:t> (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Examples of archetypes</a:t>
            </a:r>
            <a:r>
              <a:rPr lang="en-US" b="1" i="1" dirty="0"/>
              <a:t>: the wise old woman or man; earth mother; trickster--</a:t>
            </a:r>
          </a:p>
          <a:p>
            <a:pPr marL="118872" indent="0">
              <a:buNone/>
            </a:pPr>
            <a:r>
              <a:rPr lang="en-US" b="1" i="1" dirty="0"/>
              <a:t>      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we</a:t>
            </a:r>
            <a:r>
              <a:rPr lang="en-US" b="1" i="1" dirty="0"/>
              <a:t> </a:t>
            </a:r>
            <a:r>
              <a:rPr lang="en-US" sz="2600" i="1" dirty="0">
                <a:solidFill>
                  <a:schemeClr val="accent1">
                    <a:lumMod val="50000"/>
                  </a:schemeClr>
                </a:solidFill>
              </a:rPr>
              <a:t>symbolize these in various ways as characters in literature and movies, images in art, symbols in oral traditions (within a given culture and across cultures)</a:t>
            </a:r>
          </a:p>
          <a:p>
            <a:pPr marL="118872" indent="0">
              <a:buNone/>
            </a:pPr>
            <a:endParaRPr lang="en-US" b="1" i="1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1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your archetypes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https://www.psychologistworld.com/tests/jung-archetype-quiz.php</a:t>
            </a:r>
            <a:endParaRPr lang="en-US" dirty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56" y="2805545"/>
            <a:ext cx="8305800" cy="405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928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Archetypes: Humans share a collective consciousness</a:t>
            </a:r>
          </a:p>
        </p:txBody>
      </p:sp>
      <p:pic>
        <p:nvPicPr>
          <p:cNvPr id="5" name="Content Placeholder 4" descr="Collective_Consciousness_by_Erev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752600"/>
            <a:ext cx="6065967" cy="4625975"/>
          </a:xfr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58000" y="2057400"/>
            <a:ext cx="1676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1600" dirty="0">
              <a:hlinkClick r:id="rId3"/>
            </a:endParaRPr>
          </a:p>
          <a:p>
            <a:endParaRPr lang="en-US" sz="1600" dirty="0">
              <a:hlinkClick r:id="rId3"/>
            </a:endParaRPr>
          </a:p>
          <a:p>
            <a:r>
              <a:rPr lang="en-US" b="1" dirty="0"/>
              <a:t>Anima-Animus    explored </a:t>
            </a:r>
            <a:r>
              <a:rPr lang="en-US" b="1" dirty="0">
                <a:solidFill>
                  <a:srgbClr val="FF0000"/>
                </a:solidFill>
              </a:rPr>
              <a:t>(*You can stop watching at 2:35)</a:t>
            </a:r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48328" y="403172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hlinkClick r:id="rId4"/>
              </a:rPr>
              <a:t>http://www.youtube.com/watch?v=ZN47s0mPfRU</a:t>
            </a:r>
            <a:endParaRPr lang="en-US" sz="1600" b="1" dirty="0">
              <a:solidFill>
                <a:srgbClr val="FF0000"/>
              </a:solidFill>
            </a:endParaRPr>
          </a:p>
          <a:p>
            <a:endParaRPr lang="en-US" sz="1200" b="1" dirty="0">
              <a:solidFill>
                <a:srgbClr val="FF0000"/>
              </a:solidFill>
            </a:endParaRPr>
          </a:p>
          <a:p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self includes the polarities of our personality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sz="2000" b="1" dirty="0">
                <a:highlight>
                  <a:srgbClr val="FFFF00"/>
                </a:highlight>
              </a:rPr>
              <a:t>SHADOW</a:t>
            </a:r>
            <a:r>
              <a:rPr lang="en-US" sz="2000" dirty="0"/>
              <a:t>(hidden elements)  </a:t>
            </a:r>
            <a:r>
              <a:rPr lang="en-US" dirty="0"/>
              <a:t>----------</a:t>
            </a:r>
            <a:r>
              <a:rPr lang="en-US" sz="2000" b="1" dirty="0">
                <a:highlight>
                  <a:srgbClr val="00FFFF"/>
                </a:highlight>
              </a:rPr>
              <a:t>PERSONA</a:t>
            </a:r>
            <a:r>
              <a:rPr lang="en-US" sz="2000" b="1" dirty="0"/>
              <a:t> </a:t>
            </a:r>
            <a:r>
              <a:rPr lang="en-US" sz="1400" dirty="0"/>
              <a:t>(</a:t>
            </a:r>
            <a:r>
              <a:rPr lang="en-US" sz="2000" dirty="0"/>
              <a:t>conscious mask</a:t>
            </a:r>
            <a:r>
              <a:rPr lang="en-US" sz="1600" dirty="0"/>
              <a:t>)</a:t>
            </a:r>
          </a:p>
          <a:p>
            <a:pPr marL="118872" indent="0">
              <a:buNone/>
            </a:pPr>
            <a:r>
              <a:rPr lang="en-US" dirty="0"/>
              <a:t>      </a:t>
            </a:r>
          </a:p>
          <a:p>
            <a:r>
              <a:rPr lang="en-US" sz="2800" dirty="0"/>
              <a:t>anima----------------animus     </a:t>
            </a:r>
            <a:r>
              <a:rPr lang="en-US" dirty="0"/>
              <a:t>   </a:t>
            </a:r>
          </a:p>
          <a:p>
            <a:r>
              <a:rPr lang="en-US" sz="2800" dirty="0"/>
              <a:t>introvert------------extravert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Must recognize and blend these polarities to achieve wholeness, or ‘</a:t>
            </a:r>
            <a:r>
              <a:rPr lang="en-US" sz="2800" b="1" i="1" u="sng" dirty="0">
                <a:solidFill>
                  <a:schemeClr val="accent1">
                    <a:lumMod val="50000"/>
                  </a:schemeClr>
                </a:solidFill>
              </a:rPr>
              <a:t>individuation</a:t>
            </a:r>
            <a:r>
              <a:rPr lang="en-US" sz="2800" dirty="0"/>
              <a:t>’ (Jung)</a:t>
            </a:r>
          </a:p>
        </p:txBody>
      </p:sp>
      <p:sp>
        <p:nvSpPr>
          <p:cNvPr id="4" name="Down Arrow 3"/>
          <p:cNvSpPr/>
          <p:nvPr/>
        </p:nvSpPr>
        <p:spPr>
          <a:xfrm>
            <a:off x="1447800" y="23622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724400"/>
            <a:ext cx="5181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1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Q. How can we achieve individuation?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/>
              <a:t>…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By exploring facets of ourselves that we’ve repressed in our unconscious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Q. How do we accomplish this????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A.</a:t>
            </a:r>
            <a:r>
              <a:rPr lang="en-US" dirty="0"/>
              <a:t> By analyzing our dreams-- Gateway to unconscious is DREAMS</a:t>
            </a:r>
          </a:p>
          <a:p>
            <a:r>
              <a:rPr lang="en-US" dirty="0"/>
              <a:t>Archetypes are often represented in our dreams --must figure out their significance in our lives</a:t>
            </a:r>
          </a:p>
          <a:p>
            <a:pPr marL="118872" indent="0">
              <a:buNone/>
            </a:pPr>
            <a:r>
              <a:rPr lang="en-US" dirty="0"/>
              <a:t>    </a:t>
            </a:r>
          </a:p>
        </p:txBody>
      </p:sp>
      <p:pic>
        <p:nvPicPr>
          <p:cNvPr id="5" name="Picture 4" descr="dream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5334000"/>
            <a:ext cx="3200400" cy="1534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1386</TotalTime>
  <Words>748</Words>
  <Application>Microsoft Macintosh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Blackadder ITC</vt:lpstr>
      <vt:lpstr>Corbel</vt:lpstr>
      <vt:lpstr>Wingdings</vt:lpstr>
      <vt:lpstr>Wingdings 2</vt:lpstr>
      <vt:lpstr>Wingdings 3</vt:lpstr>
      <vt:lpstr>Module</vt:lpstr>
      <vt:lpstr>Carl Gustav Jung</vt:lpstr>
      <vt:lpstr>Jung’s theory of personality development: an overview</vt:lpstr>
      <vt:lpstr>Two Stages of Development</vt:lpstr>
      <vt:lpstr>Personality components: our psyche</vt:lpstr>
      <vt:lpstr>Personality components,cont.</vt:lpstr>
      <vt:lpstr>Test your archetypes</vt:lpstr>
      <vt:lpstr>Archetypes: Humans share a collective consciousness</vt:lpstr>
      <vt:lpstr>The self includes the polarities of our personality</vt:lpstr>
      <vt:lpstr>Q. How can we achieve individuation?</vt:lpstr>
      <vt:lpstr>Dream symbols… and their  meaning</vt:lpstr>
      <vt:lpstr>Jung’s vocabulary</vt:lpstr>
      <vt:lpstr>Jung’s concerns w/ society</vt:lpstr>
      <vt:lpstr>Jung’s concerns with society</vt:lpstr>
      <vt:lpstr>Extras: Popular application of Jung’s personality theory </vt:lpstr>
      <vt:lpstr>Inspirational quote…</vt:lpstr>
    </vt:vector>
  </TitlesOfParts>
  <Company>Cardinal Stritch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Carl Jung</dc:title>
  <dc:creator>cjhetzel</dc:creator>
  <cp:lastModifiedBy>abdulazizg0554@gmail.com</cp:lastModifiedBy>
  <cp:revision>79</cp:revision>
  <dcterms:created xsi:type="dcterms:W3CDTF">2012-04-18T16:41:14Z</dcterms:created>
  <dcterms:modified xsi:type="dcterms:W3CDTF">2020-04-23T01:05:36Z</dcterms:modified>
</cp:coreProperties>
</file>